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63" r:id="rId4"/>
    <p:sldId id="298" r:id="rId5"/>
    <p:sldId id="261" r:id="rId6"/>
    <p:sldId id="265" r:id="rId7"/>
    <p:sldId id="267" r:id="rId8"/>
    <p:sldId id="299" r:id="rId9"/>
    <p:sldId id="300" r:id="rId10"/>
    <p:sldId id="301" r:id="rId11"/>
    <p:sldId id="302" r:id="rId12"/>
    <p:sldId id="303" r:id="rId13"/>
    <p:sldId id="307" r:id="rId14"/>
    <p:sldId id="306" r:id="rId15"/>
    <p:sldId id="268" r:id="rId16"/>
    <p:sldId id="284" r:id="rId17"/>
    <p:sldId id="286" r:id="rId18"/>
    <p:sldId id="287" r:id="rId19"/>
    <p:sldId id="291" r:id="rId20"/>
    <p:sldId id="290" r:id="rId21"/>
    <p:sldId id="292" r:id="rId22"/>
    <p:sldId id="293" r:id="rId23"/>
    <p:sldId id="270" r:id="rId24"/>
    <p:sldId id="271" r:id="rId25"/>
    <p:sldId id="272" r:id="rId26"/>
    <p:sldId id="281" r:id="rId27"/>
    <p:sldId id="294" r:id="rId28"/>
    <p:sldId id="295" r:id="rId29"/>
    <p:sldId id="297" r:id="rId30"/>
    <p:sldId id="296" r:id="rId31"/>
    <p:sldId id="304" r:id="rId32"/>
    <p:sldId id="305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D737-1EE1-4A72-B9E6-41A13006B2E8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9755-BCE2-40D3-81D5-D8A060F0B0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565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B9755-BCE2-40D3-81D5-D8A060F0B02D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55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908720"/>
            <a:ext cx="7272808" cy="4320480"/>
          </a:xfrm>
        </p:spPr>
        <p:txBody>
          <a:bodyPr>
            <a:noAutofit/>
          </a:bodyPr>
          <a:lstStyle/>
          <a:p>
            <a:r>
              <a:rPr lang="ru-RU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Звіт</a:t>
            </a:r>
            <a:r>
              <a:rPr lang="ru-RU" sz="3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директора </a:t>
            </a:r>
            <a:b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НВК </a:t>
            </a:r>
            <a:r>
              <a:rPr lang="ru-RU" sz="3500" dirty="0">
                <a:latin typeface="Cambria" panose="02040503050406030204" pitchFamily="18" charset="0"/>
                <a:ea typeface="Cambria" panose="02040503050406030204" pitchFamily="18" charset="0"/>
              </a:rPr>
              <a:t>«Вашківецька гімназія </a:t>
            </a:r>
            <a:br>
              <a:rPr lang="ru-RU" sz="35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імені</a:t>
            </a:r>
            <a:r>
              <a:rPr lang="ru-RU" sz="3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Івана</a:t>
            </a:r>
            <a:r>
              <a:rPr lang="ru-RU" sz="3500" dirty="0">
                <a:latin typeface="Cambria" panose="02040503050406030204" pitchFamily="18" charset="0"/>
                <a:ea typeface="Cambria" panose="02040503050406030204" pitchFamily="18" charset="0"/>
              </a:rPr>
              <a:t> Бажанського» </a:t>
            </a:r>
            <a:r>
              <a:rPr lang="ru-RU" sz="3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Лілії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Гуйванюк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3500">
                <a:latin typeface="Cambria" panose="02040503050406030204" pitchFamily="18" charset="0"/>
                <a:ea typeface="Cambria" panose="02040503050406030204" pitchFamily="18" charset="0"/>
              </a:rPr>
              <a:t>роботу </a:t>
            </a:r>
            <a:r>
              <a:rPr lang="ru-RU" sz="3500" smtClean="0">
                <a:latin typeface="Cambria" panose="02040503050406030204" pitchFamily="18" charset="0"/>
                <a:ea typeface="Cambria" panose="02040503050406030204" pitchFamily="18" charset="0"/>
              </a:rPr>
              <a:t>закладу       </a:t>
            </a:r>
            <a:r>
              <a:rPr lang="ru-RU" sz="3500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2018/2019 </a:t>
            </a:r>
            <a:r>
              <a:rPr lang="ru-RU" sz="3500" smtClean="0">
                <a:latin typeface="Cambria" panose="02040503050406030204" pitchFamily="18" charset="0"/>
                <a:ea typeface="Cambria" panose="02040503050406030204" pitchFamily="18" charset="0"/>
              </a:rPr>
              <a:t>н. 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р. </a:t>
            </a:r>
            <a:b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3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загальношкільних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батьківських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зборах</a:t>
            </a: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01.09.2019 </a:t>
            </a:r>
            <a:endParaRPr lang="ru-RU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44624"/>
            <a:ext cx="87356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 ХХІ ЗЛЬОТУ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ОБДАРОВАНОЇ УЧНІВСЬКОЇ МОЛОДІ ГУЦУЛЬЩИНИ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 НВК 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ВАШКІВЕЦЬКА ГІМНАЗІЯ ІМ.І.БАЖАНСЬКОГО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26783"/>
              </p:ext>
            </p:extLst>
          </p:nvPr>
        </p:nvGraphicFramePr>
        <p:xfrm>
          <a:off x="0" y="1162257"/>
          <a:ext cx="9144000" cy="56177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9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Номінація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Маріна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Гуцульщинознавство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ІІІ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Богдан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Гуцульщинознавство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Курик Дмитро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Мельничук К.М.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Савенко Ігор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Христина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Мовознавство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Гран-Прі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Роман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Гран-Прі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Вірста І.М.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О.В.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9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80528" y="49848"/>
            <a:ext cx="97565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 етапу всеукраїнського конкурсу-захисту науково-дослідницьких робіт Буковинської Малої академії наук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учнівської молоді – 2019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56631"/>
              </p:ext>
            </p:extLst>
          </p:nvPr>
        </p:nvGraphicFramePr>
        <p:xfrm>
          <a:off x="19090" y="1340768"/>
          <a:ext cx="9124911" cy="545395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2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Номінація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Маріна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Фольклористика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обл.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Діана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обл.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Михайло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Мовознавство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Вірста І.М.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обл.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О.В.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7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80528" y="-171400"/>
            <a:ext cx="938279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ІІ ЕТАПУ  ВСЕУКРАЇНСЬКИХ УЧНІВСЬКИХ  КОНКУРСІВ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НВК 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ВАШКІВЕЦЬКА ГІМНАЗІЯ ІМ.І.БАЖАНСЬКОГО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2018/2019 Н.Р.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73078"/>
              </p:ext>
            </p:extLst>
          </p:nvPr>
        </p:nvGraphicFramePr>
        <p:xfrm>
          <a:off x="0" y="1124740"/>
          <a:ext cx="9143999" cy="575767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2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</a:t>
                      </a:r>
                      <a:r>
                        <a:rPr lang="en-US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я, учня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конференції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</a:t>
                      </a: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Буковинське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народне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віче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100 </a:t>
                      </a: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ідеї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ІІІ обл.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О.В.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</a:t>
                      </a: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Батьківщина - Україна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обл.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</a:t>
                      </a: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Батьківщина - Україна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обл.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Котлярчук Валентина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Анна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Шинкарюк</a:t>
                      </a: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</a:t>
                      </a:r>
                      <a:r>
                        <a:rPr lang="en-US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Мовно-літературний конкурс </a:t>
                      </a:r>
                      <a:r>
                        <a:rPr lang="uk-UA" sz="105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ім.Шевчека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Добренько Євген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Хачман Н.М.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Малюк Софія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Яцика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Паранчак Л.Г.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Котлярчук</a:t>
                      </a: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і</a:t>
                      </a: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</a:t>
                      </a: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Паранчак Петро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001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Гарас Наталія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Буковинська зіронька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Медвідь Н.М.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001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</a:t>
                      </a:r>
                      <a:r>
                        <a:rPr lang="uk-UA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Маріна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Буковинська зіронька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Медвідь Н.М.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</a:t>
                      </a:r>
                      <a:r>
                        <a:rPr lang="uk-UA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Маріна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Українознавства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001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Приймак Марина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Українознавства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891" marR="19891" marT="420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3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Гімназисти НВК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"Вашківецька гімназія ім. І. Бажанського", які не побоялися і опанували ОСНОВИ ВЕБ-РОЗРОБКИ на заняттях курсу, який проводився в рамках всеукраїнського соціального освітнього проекту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WOWTeachers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декількох місяців у стінах нашої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9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²ÑÑÐ»Ð¸Ð½Ð° Ð²ÑÐ´ ÐÐ°ÑÐ¸Ð½Ð¸ ÐÑÐ¼ÐµÐ½ÑÐ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0"/>
          <a:stretch/>
        </p:blipFill>
        <p:spPr bwMode="auto">
          <a:xfrm>
            <a:off x="0" y="441158"/>
            <a:ext cx="9144000" cy="64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1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755576" y="1340768"/>
            <a:ext cx="7560840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6-7 березня у м. Тернополі відбувся ІІІ Відкритий Західноукраїнський інтелектуальний турнір «</a:t>
            </a:r>
            <a:r>
              <a:rPr lang="de-DE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Natus</a:t>
            </a:r>
            <a:r>
              <a:rPr lang="de-DE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Vincere</a:t>
            </a:r>
            <a:r>
              <a:rPr lang="de-DE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». 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Організатором турніру є Юридичний факультет Тернопільського національного економічного університету.</a:t>
            </a:r>
          </a:p>
          <a:p>
            <a:pPr algn="ctr"/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Вже вдруге учасниками турніру стали гімназисти НВК «Вашківецька гімназія ім. І. Бажанського». Команда у складі: Поповича О. В. (керівник команди), </a:t>
            </a:r>
            <a:r>
              <a:rPr lang="uk-UA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Лисана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Михайла (капітан команди), </a:t>
            </a:r>
            <a:r>
              <a:rPr lang="uk-UA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Пріньковського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Романа, Гаврилюка Михайла, </a:t>
            </a:r>
            <a:r>
              <a:rPr lang="uk-UA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Карп'юк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Анни, </a:t>
            </a:r>
            <a:r>
              <a:rPr lang="uk-UA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Орчук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Діани (члени команди) представляла не тільки навчальний заклад, але й </a:t>
            </a:r>
            <a:r>
              <a:rPr lang="uk-UA" sz="1900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Вашківецьку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ОТГ та була єдиною командою з Чернівецької області.</a:t>
            </a:r>
          </a:p>
          <a:p>
            <a:pPr algn="ctr"/>
            <a:r>
              <a:rPr lang="uk-UA" sz="1900" dirty="0" smtClean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команда </a:t>
            </a:r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«Лідер» показала свої знання та уміння з предметів «Правознавство» та «Громадянська освіта».</a:t>
            </a:r>
          </a:p>
          <a:p>
            <a:pPr algn="ctr"/>
            <a:r>
              <a:rPr lang="uk-UA" sz="1900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результаті напруженої боротьби команда «Лідер» отримала грамоту у номінації «Аналітики року» та матеріальну винагороду.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979712" y="33265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Турнір </a:t>
            </a:r>
            <a:r>
              <a:rPr lang="uk-UA" sz="3600" b="1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de-DE" sz="3600" b="1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Natus</a:t>
            </a:r>
            <a:r>
              <a:rPr lang="de-DE" sz="3600" b="1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3600" b="1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Vincere</a:t>
            </a:r>
            <a:r>
              <a:rPr lang="de-DE" sz="3600" b="1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8719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¡Ð²ÑÑÐ»Ð¸Ð½Ð° Ð²ÑÐ´ Ð¡Ð°Ð¹Ñ ÑÑÐ¸ÑÐµÐ»Ñ ÑÑÑÐ¾ÑÑÑ ÑÐ° Ð¿ÑÐ°Ð²Ð¾Ð·Ð½Ð°Ð²ÑÑÐ²Ð° ÐÐ¾Ð¿Ð¾Ð²Ð¸ÑÐ° ÐÐ»ÐµÐºÑÑÑ ÐÐ°ÑÐ¸Ð»ÑÐ¾Ð²Ð¸ÑÐ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iev21-2.fna.fbcdn.net/v/t1.0-9/53580542_2243521719246376_6985428157033611264_n.jpg?_nc_cat=102&amp;_nc_ht=scontent.fiev21-2.fna&amp;oh=211ac1530d7e95796228f32620d4ab35&amp;oe=5D8F19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4"/>
          <a:stretch/>
        </p:blipFill>
        <p:spPr bwMode="auto">
          <a:xfrm>
            <a:off x="-396552" y="0"/>
            <a:ext cx="9978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7962" y="191683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Березень 2019 року став знаковим для команди «Лідер» НВК «Вашківецька гімназія ім. І. Бажанського». Гімназисти отримали нагоду двічі відвідати «Файне місто Тернопіль» і взяти участь у двох престижних заходах: турнір з правознавства на Кубок ректора ТНЕУ та ХІІ Всеукраїнський з Міжнародною участю дитячий форум «Формула успіху правової держави очима дітей». Хороший результат турніру доповнено перемогою на форумі.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Дводенний форум був дуже насичений подіями: захист проектів, зустріч з деканом юридичного факультету С. Банахом, </a:t>
            </a:r>
            <a:endParaRPr lang="uk-UA" dirty="0" smtClean="0">
              <a:solidFill>
                <a:srgbClr val="1C1E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dirty="0" smtClean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зустріч </a:t>
            </a: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мером міста С. </a:t>
            </a:r>
            <a:r>
              <a:rPr lang="uk-UA" dirty="0" err="1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Надалом</a:t>
            </a: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uk-UA" dirty="0" smtClean="0">
              <a:solidFill>
                <a:srgbClr val="1C1E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dirty="0" smtClean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екскурсія </a:t>
            </a: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Марійський духовний центр Божої Матері </a:t>
            </a:r>
            <a:r>
              <a:rPr lang="uk-UA" dirty="0" err="1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Зарваницької</a:t>
            </a: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dirty="0" err="1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Лисан</a:t>
            </a: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Михайло та </a:t>
            </a:r>
            <a:r>
              <a:rPr lang="uk-UA" dirty="0" err="1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Пріньковський</a:t>
            </a:r>
            <a:r>
              <a:rPr lang="uk-UA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Роман під керівництвом учителя історії, правознавства та громадянської освіти Поповича О. В. підготували проект на тему: «Становлення учнівського самоврядування як запорука громадянської активності підростаючої української нації». Проект відзначено перемогою у номінації «Зразковий проект».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23528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1C1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Формула успіху правової держави очима дітей».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5531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iev21-2.fna.fbcdn.net/v/t1.0-9/55554459_2251435695121645_3470505339500101632_n.jpg?_nc_cat=106&amp;_nc_ht=scontent.fiev21-2.fna&amp;oh=9a5960bca944be25cffe822bf5979def&amp;oe=5DBB6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70624" cy="1149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Загальна інформація </a:t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 навчальний заклад</a:t>
            </a:r>
            <a:endParaRPr lang="uk-UA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60468" y="2060848"/>
            <a:ext cx="7848872" cy="3816424"/>
          </a:xfrm>
        </p:spPr>
        <p:txBody>
          <a:bodyPr>
            <a:noAutofit/>
          </a:bodyPr>
          <a:lstStyle/>
          <a:p>
            <a:pPr marL="361950" indent="-361950">
              <a:lnSpc>
                <a:spcPct val="2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Педагогічних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працівників –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indent="-361950">
              <a:lnSpc>
                <a:spcPct val="2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Обслуговуючого персоналу –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indent="-361950">
              <a:lnSpc>
                <a:spcPct val="2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Навчання завершили –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189 учнів (11 класів)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indent="-361950">
              <a:lnSpc>
                <a:spcPct val="2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Середня наповнюваність класів –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учнів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v"/>
            </a:pP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¡Ð²ÑÑÐ»Ð¸Ð½Ð° Ð²ÑÐ´ Ð¡Ð°Ð¹Ñ ÑÑÐ¸ÑÐµÐ»Ñ ÑÑÑÐ¾ÑÑÑ ÑÐ° Ð¿ÑÐ°Ð²Ð¾Ð·Ð½Ð°Ð²ÑÑÐ²Ð° ÐÐ¾Ð¿Ð¾Ð²Ð¸ÑÐ° ÐÐ»ÐµÐºÑÑÑ ÐÐ°ÑÐ¸Ð»ÑÐ¾Ð²Ð¸ÑÐ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4787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¡Ð²ÑÑÐ»Ð¸Ð½Ð° Ð²ÑÐ´ Ð¡Ð°Ð¹Ñ ÑÑÐ¸ÑÐµÐ»Ñ ÑÑÑÐ¾ÑÑÑ ÑÐ° Ð¿ÑÐ°Ð²Ð¾Ð·Ð½Ð°Ð²ÑÑÐ²Ð° ÐÐ¾Ð¿Ð¾Ð²Ð¸ÑÐ° ÐÐ»ÐµÐºÑÑÑ ÐÐ°ÑÐ¸Ð»ÑÐ¾Ð²Ð¸ÑÐ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96" y="0"/>
            <a:ext cx="47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84"/>
            <a:ext cx="9144000" cy="6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619672" y="-171400"/>
            <a:ext cx="5856503" cy="1553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Офіційна сторінка в соціальній мережі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Facebook</a:t>
            </a:r>
            <a:endParaRPr lang="uk-UA" sz="32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188" t="13205" r="28076" b="46229"/>
          <a:stretch/>
        </p:blipFill>
        <p:spPr>
          <a:xfrm>
            <a:off x="251520" y="2636912"/>
            <a:ext cx="4821655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408" t="13175" r="44497" b="4851"/>
          <a:stretch/>
        </p:blipFill>
        <p:spPr>
          <a:xfrm>
            <a:off x="5226501" y="1628800"/>
            <a:ext cx="359397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/>
          <p:nvPr/>
        </p:nvSpPr>
        <p:spPr>
          <a:xfrm>
            <a:off x="74721" y="260648"/>
            <a:ext cx="906927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Перспективне </a:t>
            </a:r>
            <a:r>
              <a:rPr lang="uk-UA" sz="3200" b="1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планування на 2016/2021 </a:t>
            </a:r>
            <a:r>
              <a:rPr lang="uk-UA" sz="3200" b="1" dirty="0" err="1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н.р</a:t>
            </a:r>
            <a:r>
              <a:rPr lang="uk-UA" sz="3200" b="1" dirty="0" smtClean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3200" b="1" dirty="0">
              <a:solidFill>
                <a:srgbClr val="001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(витяг з протоколу №2 загальношкільних батьківських зборів від 15.02.2017</a:t>
            </a:r>
            <a:r>
              <a:rPr lang="uk-UA" dirty="0" smtClean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uk-UA" dirty="0" smtClean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витяг за 2018-2019н.р.</a:t>
            </a:r>
            <a:endParaRPr lang="uk-UA" dirty="0">
              <a:solidFill>
                <a:srgbClr val="001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88491"/>
              </p:ext>
            </p:extLst>
          </p:nvPr>
        </p:nvGraphicFramePr>
        <p:xfrm>
          <a:off x="395536" y="1772816"/>
          <a:ext cx="8280920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101">
                  <a:extLst>
                    <a:ext uri="{9D8B030D-6E8A-4147-A177-3AD203B41FA5}">
                      <a16:colId xmlns:a16="http://schemas.microsoft.com/office/drawing/2014/main" val="4253042043"/>
                    </a:ext>
                  </a:extLst>
                </a:gridCol>
                <a:gridCol w="3287623">
                  <a:extLst>
                    <a:ext uri="{9D8B030D-6E8A-4147-A177-3AD203B41FA5}">
                      <a16:colId xmlns:a16="http://schemas.microsoft.com/office/drawing/2014/main" val="1688860589"/>
                    </a:ext>
                  </a:extLst>
                </a:gridCol>
                <a:gridCol w="1581868">
                  <a:extLst>
                    <a:ext uri="{9D8B030D-6E8A-4147-A177-3AD203B41FA5}">
                      <a16:colId xmlns:a16="http://schemas.microsoft.com/office/drawing/2014/main" val="3513869598"/>
                    </a:ext>
                  </a:extLst>
                </a:gridCol>
                <a:gridCol w="1518224">
                  <a:extLst>
                    <a:ext uri="{9D8B030D-6E8A-4147-A177-3AD203B41FA5}">
                      <a16:colId xmlns:a16="http://schemas.microsoft.com/office/drawing/2014/main" val="1702963972"/>
                    </a:ext>
                  </a:extLst>
                </a:gridCol>
                <a:gridCol w="1434104">
                  <a:extLst>
                    <a:ext uri="{9D8B030D-6E8A-4147-A177-3AD203B41FA5}">
                      <a16:colId xmlns:a16="http://schemas.microsoft.com/office/drawing/2014/main" val="1409391204"/>
                    </a:ext>
                  </a:extLst>
                </a:gridCol>
              </a:tblGrid>
              <a:tr h="387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Облаштування центрального входу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2018/2021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55958325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Придбання </a:t>
                      </a:r>
                      <a:r>
                        <a:rPr lang="uk-UA" sz="1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стійок</a:t>
                      </a: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для мікрофонів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Листопад 2017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 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91788528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Аптечки долікарської допомоги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51716594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Придбання прапора гімназії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787597078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Придбання спортивної форми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Листопад 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911110430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Придбання військової форми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599033544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Оформлення стендів фотографіями 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Оформлено 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43404395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Ящики для мобільних телефонів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354027782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Скріплення стільців в актовому залі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Спецфонд 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297699906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Виготовлення арки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Зроблено 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14878483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Новорічні прикраси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96411768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Таблички для підпису клумб і дубів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uk-UA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Придбано</a:t>
                      </a:r>
                      <a:endParaRPr lang="uk-UA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38629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7769" y="0"/>
            <a:ext cx="894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 про поповнення матеріально-технічної бази за рахунок надходження коштів з бюджету чи інших джерел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І-ІІ семестру 2018/2019 н.р.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29889"/>
              </p:ext>
            </p:extLst>
          </p:nvPr>
        </p:nvGraphicFramePr>
        <p:xfrm>
          <a:off x="-4992" y="1200329"/>
          <a:ext cx="9144001" cy="5663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223">
                  <a:extLst>
                    <a:ext uri="{9D8B030D-6E8A-4147-A177-3AD203B41FA5}">
                      <a16:colId xmlns:a16="http://schemas.microsoft.com/office/drawing/2014/main" val="3342979871"/>
                    </a:ext>
                  </a:extLst>
                </a:gridCol>
                <a:gridCol w="1535513">
                  <a:extLst>
                    <a:ext uri="{9D8B030D-6E8A-4147-A177-3AD203B41FA5}">
                      <a16:colId xmlns:a16="http://schemas.microsoft.com/office/drawing/2014/main" val="3331793909"/>
                    </a:ext>
                  </a:extLst>
                </a:gridCol>
                <a:gridCol w="3401023">
                  <a:extLst>
                    <a:ext uri="{9D8B030D-6E8A-4147-A177-3AD203B41FA5}">
                      <a16:colId xmlns:a16="http://schemas.microsoft.com/office/drawing/2014/main" val="1553404915"/>
                    </a:ext>
                  </a:extLst>
                </a:gridCol>
                <a:gridCol w="1202813">
                  <a:extLst>
                    <a:ext uri="{9D8B030D-6E8A-4147-A177-3AD203B41FA5}">
                      <a16:colId xmlns:a16="http://schemas.microsoft.com/office/drawing/2014/main" val="3964853636"/>
                    </a:ext>
                  </a:extLst>
                </a:gridCol>
                <a:gridCol w="2344429">
                  <a:extLst>
                    <a:ext uri="{9D8B030D-6E8A-4147-A177-3AD203B41FA5}">
                      <a16:colId xmlns:a16="http://schemas.microsoft.com/office/drawing/2014/main" val="1699415743"/>
                    </a:ext>
                  </a:extLst>
                </a:gridCol>
              </a:tblGrid>
              <a:tr h="229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 п/п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Дата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Найменування та опис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Сума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Джерело надходження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3490928987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18.10.2018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Журнали гурткової та факультативної роботи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375 грн.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999477234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20.11.2018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Рамки + ламінування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210 грн.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1906997489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13.12.2018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Вікна та двері металопластикові 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300 000  грн.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Іван Рибак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3525406127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02.01.2018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Скоби для скріплення стільців в актовому залі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3000 грн.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 (спецфонд)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19156074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24.01.2019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Відкриття внутрішніх вбиралень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500 000 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500 000   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Іван Рибак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301034699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17.08.2019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Інвентар для туалетів 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11 410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4002113856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Вересень-жовтень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Ноутбук 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13081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71055355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Вересень-жовтень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Ламінатор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2050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2341282610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Вересень-жовтень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Парти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22780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1661635184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Вересень-жовтень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Телевізор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8270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3861995714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Вересень-жовтень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Принтер, сканер, ксерокс</a:t>
                      </a:r>
                      <a:endParaRPr lang="uk-UA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6050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3646303928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Вересень-жовтень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Дидактичний матеріал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24054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1804565515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Лютий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Будівельні матеріали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1519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 (кошторис)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1022484443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Лютий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Світлодіодний світильник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1250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Міська рада (кошторис)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2262560541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НУШ</a:t>
                      </a:r>
                      <a:r>
                        <a:rPr lang="uk-UA" sz="12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клас (дидактичний матеріал)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11544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2866626925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Комплект обладнання в кабінет фізики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56000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Освітня субвенція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720108134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 стільців в актовий зал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Спецрахунок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571883156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Панелі 600х600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Місцевий бюджет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4115580928"/>
                  </a:ext>
                </a:extLst>
              </a:tr>
              <a:tr h="25321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Канцтовари та</a:t>
                      </a:r>
                      <a:r>
                        <a:rPr lang="uk-UA" sz="12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обслуговування техніки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1592</a:t>
                      </a:r>
                      <a:endParaRPr lang="uk-UA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Місцевий бюджет</a:t>
                      </a:r>
                      <a:endParaRPr lang="uk-UA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23" marR="48223" marT="0" marB="0" anchor="ctr"/>
                </a:tc>
                <a:extLst>
                  <a:ext uri="{0D108BD9-81ED-4DB2-BD59-A6C34878D82A}">
                    <a16:rowId xmlns:a16="http://schemas.microsoft.com/office/drawing/2014/main" val="622858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r="9465"/>
          <a:stretch/>
        </p:blipFill>
        <p:spPr>
          <a:xfrm>
            <a:off x="0" y="1307874"/>
            <a:ext cx="9180512" cy="5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" y="1248348"/>
            <a:ext cx="9144000" cy="56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¡Ð²ÑÑÐ»Ð¸Ð½Ð° Ð²ÑÐ´ ÐÐÐ Â«ÐÐ°ÑÐºÑÐ²ÐµÑÑÐºÐ° Ð³ÑÐ¼Ð½Ð°Ð·ÑÑ ÑÐ¼.Ð.ÐÐ°Ð¶Ð°Ð½ÑÑÐºÐ¾Ð³Ð¾Â»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/>
          <a:stretch/>
        </p:blipFill>
        <p:spPr bwMode="auto">
          <a:xfrm>
            <a:off x="-36512" y="10095"/>
            <a:ext cx="3772839" cy="68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¡Ð²ÑÑÐ»Ð¸Ð½Ð° Ð²ÑÐ´ ÐÐÐ Â«ÐÐ°ÑÐºÑÐ²ÐµÑÑÐºÐ° Ð³ÑÐ¼Ð½Ð°Ð·ÑÑ ÑÐ¼.Ð.ÐÐ°Ð¶Ð°Ð½ÑÑÐºÐ¾Ð³Ð¾Â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0" y="10093"/>
            <a:ext cx="6609551" cy="49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¡Ð²ÑÑÐ»Ð¸Ð½Ð° Ð²ÑÐ´ ÐÐÐ Â«ÐÐ°ÑÐºÑÐ²ÐµÑÑÐºÐ° Ð³ÑÐ¼Ð½Ð°Ð·ÑÑ ÑÐ¼.Ð.ÐÐ°Ð¶Ð°Ð½ÑÑÐºÐ¾Ð³Ð¾Â»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0" y="3645024"/>
            <a:ext cx="660955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542"/>
            <a:ext cx="9180512" cy="50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94826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Кадрове забезпечення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23528" y="2132856"/>
            <a:ext cx="8568951" cy="3698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defTabSz="914400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Спеціаліст 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чол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61950" indent="-361950" defTabSz="914400">
              <a:lnSpc>
                <a:spcPct val="2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Другої категорії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- 2 чол.;</a:t>
            </a:r>
          </a:p>
          <a:p>
            <a:pPr marL="361950" indent="-361950" defTabSz="914400">
              <a:lnSpc>
                <a:spcPct val="2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Першої категорії-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чол</a:t>
            </a: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  <a:endParaRPr lang="uk-UA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lvl="0" indent="-361950" defTabSz="914400">
              <a:lnSpc>
                <a:spcPct val="2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Спеціаліст вищої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категорії –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чол.;</a:t>
            </a:r>
          </a:p>
          <a:p>
            <a:pPr marL="361950" lvl="0" indent="-361950" defTabSz="914400">
              <a:lnSpc>
                <a:spcPct val="2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Вчитель-методист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9 </a:t>
            </a:r>
            <a:r>
              <a:rPr lang="uk-UA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чол</a:t>
            </a: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61950" lvl="0" indent="-361950" defTabSz="914400">
              <a:lnSpc>
                <a:spcPct val="2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Старший вчитель -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uk-UA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lvl="0" indent="-361950" defTabSz="914400">
              <a:lnSpc>
                <a:spcPct val="2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Середнє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тижневе навантаження педагогічних працівників </a:t>
            </a:r>
            <a:r>
              <a:rPr lang="uk-UA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uk-UA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год. </a:t>
            </a:r>
          </a:p>
        </p:txBody>
      </p:sp>
    </p:spTree>
    <p:extLst>
      <p:ext uri="{BB962C8B-B14F-4D97-AF65-F5344CB8AC3E}">
        <p14:creationId xmlns:p14="http://schemas.microsoft.com/office/powerpoint/2010/main" val="1628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¡Ð²ÑÑÐ»Ð¸Ð½Ð° Ð²ÑÐ´ ÐÐÐ Â«ÐÐ°ÑÐºÑÐ²ÐµÑÑÐºÐ° Ð³ÑÐ¼Ð½Ð°Ð·ÑÑ ÑÐ¼.Ð.ÐÐ°Ð¶Ð°Ð½ÑÑÐºÐ¾Ð³Ð¾Â»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r="11175"/>
          <a:stretch/>
        </p:blipFill>
        <p:spPr bwMode="auto">
          <a:xfrm>
            <a:off x="-36512" y="1340768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2125" y="1762125"/>
            <a:ext cx="6858000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682" y="1762124"/>
            <a:ext cx="6858001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4599" y="1762122"/>
            <a:ext cx="6858003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7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99592" y="2564904"/>
            <a:ext cx="7488832" cy="2595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ДЯКУЮ ЗА УВАГУ!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УСПІХІВ У НОВОМУ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2019/2020 НАВЧАЛЬНОМУ РОЦІ </a:t>
            </a:r>
            <a:endParaRPr lang="uk-UA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-4422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2018/2019 навчального року </a:t>
            </a:r>
          </a:p>
          <a:p>
            <a:pPr algn="ctr"/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гімназії було проведено </a:t>
            </a:r>
            <a:endParaRPr lang="uk-UA" sz="2800" b="1" dirty="0" smtClean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об</a:t>
            </a:r>
            <a:r>
              <a:rPr lang="en-US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07504" y="2376750"/>
            <a:ext cx="90730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AutoNum type="arabicPeriod"/>
            </a:pPr>
            <a:r>
              <a:rPr lang="uk-UA" sz="28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«Барви осені» </a:t>
            </a:r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Приньковська В.М. та Курик П.С.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uk-UA" sz="28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«Спритні, дужі і веселі» (4 клас) – </a:t>
            </a:r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Паранчак Л.Г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« Ефективне використання інтерактивних технологій на уроках англійської мови» – Савчук М.Д</a:t>
            </a:r>
            <a:r>
              <a:rPr lang="uk-UA" sz="28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4165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02882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Звіт про </a:t>
            </a:r>
            <a:r>
              <a:rPr lang="ru-RU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освітній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процес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201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/201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н.р.</a:t>
            </a:r>
            <a:endParaRPr lang="uk-UA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56254" y="1636785"/>
            <a:ext cx="8719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Станом на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червня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р. в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гімназії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навчалося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189,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всі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атестовані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504" y="2116887"/>
            <a:ext cx="8630637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високому і достатньому рівні навчається 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83 учні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indent="342900" algn="ctr"/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якість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знань становить </a:t>
            </a:r>
            <a:r>
              <a:rPr lang="uk-UA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51,4</a:t>
            </a:r>
            <a:r>
              <a:rPr lang="uk-UA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/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високому рівні навчається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учнів, або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23,4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uk-UA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67712"/>
              </p:ext>
            </p:extLst>
          </p:nvPr>
        </p:nvGraphicFramePr>
        <p:xfrm>
          <a:off x="749062" y="3501008"/>
          <a:ext cx="7533733" cy="2299970"/>
        </p:xfrm>
        <a:graphic>
          <a:graphicData uri="http://schemas.openxmlformats.org/drawingml/2006/table">
            <a:tbl>
              <a:tblPr firstRow="1" firstCol="1" bandRow="1"/>
              <a:tblGrid>
                <a:gridCol w="3111228">
                  <a:extLst>
                    <a:ext uri="{9D8B030D-6E8A-4147-A177-3AD203B41FA5}">
                      <a16:colId xmlns:a16="http://schemas.microsoft.com/office/drawing/2014/main" val="4015416600"/>
                    </a:ext>
                  </a:extLst>
                </a:gridCol>
                <a:gridCol w="4422505">
                  <a:extLst>
                    <a:ext uri="{9D8B030D-6E8A-4147-A177-3AD203B41FA5}">
                      <a16:colId xmlns:a16="http://schemas.microsoft.com/office/drawing/2014/main" val="2872043236"/>
                    </a:ext>
                  </a:extLst>
                </a:gridCol>
              </a:tblGrid>
              <a:tr h="416560">
                <a:tc rowSpan="5">
                  <a:txBody>
                    <a:bodyPr/>
                    <a:lstStyle/>
                    <a:p>
                      <a:pPr indent="3429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3429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Отримали: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свідоцтв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звичайного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зразка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26;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727318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свідоцтво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відзнакою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01573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pPr indent="3429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атестатів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звичайного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зразка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;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1852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золоті медалі – 0 ;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9444"/>
                  </a:ext>
                </a:extLst>
              </a:tr>
              <a:tr h="55676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срібну медаль –  0. 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93259"/>
                  </a:ext>
                </a:extLst>
              </a:tr>
            </a:tbl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1403648" y="5805264"/>
            <a:ext cx="6709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 </a:t>
            </a:r>
            <a:r>
              <a:rPr lang="uk-UA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учні 1–8-х і 10-х класів переведені до наступного класу</a:t>
            </a:r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31772"/>
              </p:ext>
            </p:extLst>
          </p:nvPr>
        </p:nvGraphicFramePr>
        <p:xfrm>
          <a:off x="611560" y="1783356"/>
          <a:ext cx="7992888" cy="4525964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907624">
                  <a:extLst>
                    <a:ext uri="{9D8B030D-6E8A-4147-A177-3AD203B41FA5}">
                      <a16:colId xmlns:a16="http://schemas.microsoft.com/office/drawing/2014/main" val="458662973"/>
                    </a:ext>
                  </a:extLst>
                </a:gridCol>
                <a:gridCol w="962421">
                  <a:extLst>
                    <a:ext uri="{9D8B030D-6E8A-4147-A177-3AD203B41FA5}">
                      <a16:colId xmlns:a16="http://schemas.microsoft.com/office/drawing/2014/main" val="388754060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1434928321"/>
                    </a:ext>
                  </a:extLst>
                </a:gridCol>
                <a:gridCol w="1020369">
                  <a:extLst>
                    <a:ext uri="{9D8B030D-6E8A-4147-A177-3AD203B41FA5}">
                      <a16:colId xmlns:a16="http://schemas.microsoft.com/office/drawing/2014/main" val="3699861571"/>
                    </a:ext>
                  </a:extLst>
                </a:gridCol>
                <a:gridCol w="1133743">
                  <a:extLst>
                    <a:ext uri="{9D8B030D-6E8A-4147-A177-3AD203B41FA5}">
                      <a16:colId xmlns:a16="http://schemas.microsoft.com/office/drawing/2014/main" val="1525214015"/>
                    </a:ext>
                  </a:extLst>
                </a:gridCol>
                <a:gridCol w="1133743">
                  <a:extLst>
                    <a:ext uri="{9D8B030D-6E8A-4147-A177-3AD203B41FA5}">
                      <a16:colId xmlns:a16="http://schemas.microsoft.com/office/drawing/2014/main" val="2020560585"/>
                    </a:ext>
                  </a:extLst>
                </a:gridCol>
                <a:gridCol w="906995">
                  <a:extLst>
                    <a:ext uri="{9D8B030D-6E8A-4147-A177-3AD203B41FA5}">
                      <a16:colId xmlns:a16="http://schemas.microsoft.com/office/drawing/2014/main" val="4132210466"/>
                    </a:ext>
                  </a:extLst>
                </a:gridCol>
                <a:gridCol w="1020369">
                  <a:extLst>
                    <a:ext uri="{9D8B030D-6E8A-4147-A177-3AD203B41FA5}">
                      <a16:colId xmlns:a16="http://schemas.microsoft.com/office/drawing/2014/main" val="1018501565"/>
                    </a:ext>
                  </a:extLst>
                </a:gridCol>
              </a:tblGrid>
              <a:tr h="31650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Клас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Кількість учнів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Рівень досягнень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Якість знань, %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Примітка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сер.бал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3759045065"/>
                  </a:ext>
                </a:extLst>
              </a:tr>
              <a:tr h="3165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Високий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Достатній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Середній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Початковий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33910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84,5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3554087715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78,1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2257877183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71,4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4006708125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1598685249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3451848061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36,40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2756493559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17,4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4062684911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28,6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2377807611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46,2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2739974134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1248917466"/>
                  </a:ext>
                </a:extLst>
              </a:tr>
              <a:tr h="727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Всього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189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46-24,3%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37-19,6%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76-40,2%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14-7,4%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51,4</a:t>
                      </a:r>
                      <a:endParaRPr lang="uk-UA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Поч</a:t>
                      </a: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.- 9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Сер. та </a:t>
                      </a:r>
                      <a:r>
                        <a:rPr lang="uk-UA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стар</a:t>
                      </a: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</a:t>
                      </a:r>
                      <a:endParaRPr lang="uk-UA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822" marR="67822" marT="0" marB="0" anchor="ctr"/>
                </a:tc>
                <a:extLst>
                  <a:ext uri="{0D108BD9-81ED-4DB2-BD59-A6C34878D82A}">
                    <a16:rowId xmlns:a16="http://schemas.microsoft.com/office/drawing/2014/main" val="3984525705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02882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Звіт про </a:t>
            </a:r>
            <a:r>
              <a:rPr lang="ru-RU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освітній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процес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201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/201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н.р.</a:t>
            </a:r>
            <a:endParaRPr lang="uk-UA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-217040" y="18864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Учні школи – активні учасники </a:t>
            </a:r>
          </a:p>
          <a:p>
            <a:pPr algn="ctr"/>
            <a:r>
              <a:rPr lang="uk-UA" sz="2400" b="1" dirty="0">
                <a:solidFill>
                  <a:srgbClr val="001A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Міжнародних та Всеукраїнських інтерактивних конкурсів: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ºÐ¾Ð½ÐºÑÑÑ ÐºÐµÐ½Ð³ÑÑ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ÐºÐ¾Ð½ÐºÑÑÑ Ð±ÐµÐ±ÑÐ°Ñ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3" y="3658068"/>
            <a:ext cx="1944215" cy="18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 ÐµÐ·ÑÐ»ÑÑÐ°Ñ Ð¿Ð¾ÑÑÐºÑ Ð·Ð¾Ð±ÑÐ°Ð¶ÐµÐ½Ñ Ð·Ð° Ð·Ð°Ð¿Ð¸ÑÐ¾Ð¼ &quot;ÐºÐ¾Ð½ÐºÑÑÑ Ð³ÑÑÐ½Ð²ÑÑ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78" y="1628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 ÐµÐ·ÑÐ»ÑÑÐ°Ñ Ð¿Ð¾ÑÑÐºÑ Ð·Ð¾Ð±ÑÐ°Ð¶ÐµÐ½Ñ Ð·Ð° Ð·Ð°Ð¿Ð¸ÑÐ¾Ð¼ &quot;ÐºÐ¾Ð½ÐºÑÑÑ Ð¾Ð»ÑÐ¼Ð¿ÑÑ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89" y="3658396"/>
            <a:ext cx="1661089" cy="9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116916" y="4135088"/>
            <a:ext cx="2568351" cy="108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Взяло участь 45 учнів</a:t>
            </a:r>
          </a:p>
          <a:p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Відмінний </a:t>
            </a:r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- 30</a:t>
            </a:r>
            <a:endParaRPr lang="uk-UA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Добрий результат – 11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Звичайний сертифікат - 4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907704" y="2126010"/>
            <a:ext cx="2777563" cy="108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Взяло участь 36 учнів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міжнародному етапі 18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очікуються 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1 вересня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468078" y="1988840"/>
            <a:ext cx="2568351" cy="108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Взяло участь 20 учнів</a:t>
            </a:r>
          </a:p>
          <a:p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Золотий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сертифікат-8,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Срібний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- 2, </a:t>
            </a:r>
            <a:endParaRPr lang="ru-RU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Бронзовий-1</a:t>
            </a:r>
            <a:endParaRPr lang="uk-UA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468077" y="3687947"/>
            <a:ext cx="2568351" cy="91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Взяло участь 20 учнів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Лауреати - 2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36000" t="35834" r="5200" b="15226"/>
          <a:stretch/>
        </p:blipFill>
        <p:spPr>
          <a:xfrm>
            <a:off x="4780037" y="4926877"/>
            <a:ext cx="1804123" cy="816151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6470052" y="4825513"/>
            <a:ext cx="2568351" cy="91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Взяв участь 1 учень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uk-UA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місце</a:t>
            </a:r>
          </a:p>
        </p:txBody>
      </p:sp>
    </p:spTree>
    <p:extLst>
      <p:ext uri="{BB962C8B-B14F-4D97-AF65-F5344CB8AC3E}">
        <p14:creationId xmlns:p14="http://schemas.microsoft.com/office/powerpoint/2010/main" val="24469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20080"/>
              </p:ext>
            </p:extLst>
          </p:nvPr>
        </p:nvGraphicFramePr>
        <p:xfrm>
          <a:off x="-36512" y="1008120"/>
          <a:ext cx="9180512" cy="61789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  учня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ІКТ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Савенко Ігор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ІКТ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Приньковська В.М.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Столяр Людмила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Оначук Іван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Терновецький Микола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Савенко Ігор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Оначук Іван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Вірста І.М.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Солован Дмитро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Вірста І.М.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Михайло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Паринюк Марія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Козаріз Н.М.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Шинкарюк Мар</a:t>
                      </a:r>
                      <a:r>
                        <a:rPr lang="en-US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Козаріз Н.М.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Столяр Людмила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Зар. літ.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Котлярчук Валентина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Паранчак Петро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Оначук Іван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Є.С.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</a:t>
                      </a: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Роман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975" marR="35975" marT="5996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68431"/>
            <a:ext cx="88776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ІІ ЕТАПУ  ВСЕУКРАЇНСЬКИХ УЧНІВСЬКИХ ОЛІМПІАД </a:t>
            </a:r>
            <a:endParaRPr kumimoji="0" lang="uk-UA" altLang="uk-UA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НВК «ВАШКІВЕЦЬКА ГІМНАЗІЯ ІМ.І.БАЖАНСЬКОГО»  </a:t>
            </a:r>
            <a:endParaRPr kumimoji="0" lang="uk-UA" altLang="uk-UA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2018/2019 Н.Р.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7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1235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ІІІ ЕТАПУ  ВСЕУКРАЇНСЬКИХ УЧНІВСЬКИХ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ОЛІМПІАД, КОНКУРСІВ, ІІ</a:t>
            </a:r>
            <a:r>
              <a:rPr kumimoji="0" lang="uk-UA" altLang="uk-UA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ЕТУПУ </a:t>
            </a: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 НАУКОВИХ РОБІТ </a:t>
            </a:r>
            <a:r>
              <a:rPr lang="uk-UA" alt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</a:t>
            </a:r>
            <a:endParaRPr kumimoji="0" lang="uk-UA" altLang="uk-UA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НВК «ВАШКІВЕЦЬКА ГІМНАЗІЯ ІМ.І.БАЖАНСЬКОГО»  </a:t>
            </a:r>
            <a:endParaRPr kumimoji="0" lang="uk-UA" altLang="uk-UA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2018/2019 Н.Р.</a:t>
            </a:r>
            <a:endParaRPr kumimoji="0" lang="uk-UA" altLang="uk-UA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50352"/>
              </p:ext>
            </p:extLst>
          </p:nvPr>
        </p:nvGraphicFramePr>
        <p:xfrm>
          <a:off x="0" y="1333501"/>
          <a:ext cx="9143999" cy="5517234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267743">
                  <a:extLst>
                    <a:ext uri="{9D8B030D-6E8A-4147-A177-3AD203B41FA5}">
                      <a16:colId xmlns:a16="http://schemas.microsoft.com/office/drawing/2014/main" val="3910957306"/>
                    </a:ext>
                  </a:extLst>
                </a:gridCol>
                <a:gridCol w="2676881">
                  <a:extLst>
                    <a:ext uri="{9D8B030D-6E8A-4147-A177-3AD203B41FA5}">
                      <a16:colId xmlns:a16="http://schemas.microsoft.com/office/drawing/2014/main" val="553610256"/>
                    </a:ext>
                  </a:extLst>
                </a:gridCol>
                <a:gridCol w="959297">
                  <a:extLst>
                    <a:ext uri="{9D8B030D-6E8A-4147-A177-3AD203B41FA5}">
                      <a16:colId xmlns:a16="http://schemas.microsoft.com/office/drawing/2014/main" val="4169982255"/>
                    </a:ext>
                  </a:extLst>
                </a:gridCol>
                <a:gridCol w="1116350">
                  <a:extLst>
                    <a:ext uri="{9D8B030D-6E8A-4147-A177-3AD203B41FA5}">
                      <a16:colId xmlns:a16="http://schemas.microsoft.com/office/drawing/2014/main" val="750026783"/>
                    </a:ext>
                  </a:extLst>
                </a:gridCol>
                <a:gridCol w="2123728">
                  <a:extLst>
                    <a:ext uri="{9D8B030D-6E8A-4147-A177-3AD203B41FA5}">
                      <a16:colId xmlns:a16="http://schemas.microsoft.com/office/drawing/2014/main" val="332060699"/>
                    </a:ext>
                  </a:extLst>
                </a:gridCol>
              </a:tblGrid>
              <a:tr h="311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  учня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259014"/>
                  </a:ext>
                </a:extLst>
              </a:tr>
              <a:tr h="881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конференції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Буковинське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народне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віче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100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ідеї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ІІІ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9921818"/>
                  </a:ext>
                </a:extLst>
              </a:tr>
              <a:tr h="402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Михайло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Англ.мова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extLst>
                  <a:ext uri="{0D108BD9-81ED-4DB2-BD59-A6C34878D82A}">
                    <a16:rowId xmlns:a16="http://schemas.microsoft.com/office/drawing/2014/main" val="1683194489"/>
                  </a:ext>
                </a:extLst>
              </a:tr>
              <a:tr h="402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150" marR="57150" marT="9525" marB="0" anchor="ctr"/>
                </a:tc>
                <a:extLst>
                  <a:ext uri="{0D108BD9-81ED-4DB2-BD59-A6C34878D82A}">
                    <a16:rowId xmlns:a16="http://schemas.microsoft.com/office/drawing/2014/main" val="1788480951"/>
                  </a:ext>
                </a:extLst>
              </a:tr>
              <a:tr h="402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Богдан 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Батьківщина - Україна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Батьківщина - Україна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Роман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БМАН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Вірста І.М.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Данилюк Маріна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Фольклористика БМАН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О.В.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07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Літературознавство БМАН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72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366ce38582ec45be7a5ff074451c4f7f3e2c60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1689</Words>
  <Application>Microsoft Office PowerPoint</Application>
  <PresentationFormat>Экран (4:3)</PresentationFormat>
  <Paragraphs>707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Wingdings</vt:lpstr>
      <vt:lpstr>Тема Office</vt:lpstr>
      <vt:lpstr>Звіт директора  НВК «Вашківецька гімназія  імені Івана Бажанського» Лілії Гуйванюк про роботу закладу       в 2018/2019 н. р.  на загальношкільних  батьківських зборах  01.09.2019 </vt:lpstr>
      <vt:lpstr>Загальна інформація  про навчальний заклад</vt:lpstr>
      <vt:lpstr>Кадрове забезпечення</vt:lpstr>
      <vt:lpstr>Презентация PowerPoint</vt:lpstr>
      <vt:lpstr>Звіт про освітній процес  у 2018/2019 н.р.</vt:lpstr>
      <vt:lpstr>Звіт про освітній процес  у 2018/2019 н.р.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User</cp:lastModifiedBy>
  <cp:revision>45</cp:revision>
  <dcterms:created xsi:type="dcterms:W3CDTF">2017-03-21T16:32:01Z</dcterms:created>
  <dcterms:modified xsi:type="dcterms:W3CDTF">2024-03-18T09:17:07Z</dcterms:modified>
</cp:coreProperties>
</file>